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80" r:id="rId5"/>
    <p:sldId id="279" r:id="rId6"/>
    <p:sldId id="260" r:id="rId7"/>
    <p:sldId id="261" r:id="rId8"/>
    <p:sldId id="271" r:id="rId9"/>
    <p:sldId id="266" r:id="rId10"/>
    <p:sldId id="262" r:id="rId11"/>
    <p:sldId id="263" r:id="rId12"/>
    <p:sldId id="272" r:id="rId13"/>
    <p:sldId id="273" r:id="rId14"/>
    <p:sldId id="264" r:id="rId15"/>
    <p:sldId id="265" r:id="rId16"/>
    <p:sldId id="267" r:id="rId17"/>
    <p:sldId id="282" r:id="rId18"/>
    <p:sldId id="283" r:id="rId19"/>
    <p:sldId id="274" r:id="rId20"/>
    <p:sldId id="281" r:id="rId21"/>
    <p:sldId id="268" r:id="rId22"/>
    <p:sldId id="269" r:id="rId23"/>
    <p:sldId id="270" r:id="rId24"/>
  </p:sldIdLst>
  <p:sldSz cx="18288000" cy="10287000"/>
  <p:notesSz cx="6858000" cy="9144000"/>
  <p:embeddedFontLst>
    <p:embeddedFont>
      <p:font typeface="Agrandir" panose="020B0604020202020204" charset="0"/>
      <p:regular r:id="rId26"/>
    </p:embeddedFont>
    <p:embeddedFont>
      <p:font typeface="Agrandir Bold" panose="020B0604020202020204" charset="0"/>
      <p:regular r:id="rId27"/>
    </p:embeddedFont>
    <p:embeddedFont>
      <p:font typeface="Agrandir Bold Italics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17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B8695-C27E-41DF-BB7D-AB8ABF102600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E354B-09F8-495B-9739-800B9DEC8B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22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E354B-09F8-495B-9739-800B9DEC8BB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24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3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8789053" y="-1679948"/>
            <a:ext cx="15735219" cy="13881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10863" y="1790700"/>
            <a:ext cx="15866274" cy="7178291"/>
            <a:chOff x="0" y="-295780"/>
            <a:chExt cx="21155032" cy="9571055"/>
          </a:xfrm>
        </p:grpSpPr>
        <p:sp>
          <p:nvSpPr>
            <p:cNvPr id="4" name="TextBox 4"/>
            <p:cNvSpPr txBox="1"/>
            <p:nvPr/>
          </p:nvSpPr>
          <p:spPr>
            <a:xfrm>
              <a:off x="0" y="-295780"/>
              <a:ext cx="21155032" cy="3026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50"/>
                </a:lnSpc>
              </a:pPr>
              <a:r>
                <a:rPr lang="en-US" sz="16100" b="1" u="sng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ANTIDOTE</a:t>
              </a:r>
              <a:endParaRPr lang="en-US" sz="16045" b="1" u="sng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15118"/>
              <a:ext cx="21155032" cy="5560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2"/>
                </a:lnSpc>
              </a:pPr>
              <a:r>
                <a:rPr lang="en-US" sz="3880" b="1" i="1" dirty="0">
                  <a:solidFill>
                    <a:srgbClr val="2B2B2B"/>
                  </a:solidFill>
                  <a:latin typeface="Agrandir Bold Italics"/>
                  <a:ea typeface="Agrandir Bold Italics"/>
                  <a:cs typeface="Agrandir Bold Italics"/>
                  <a:sym typeface="Agrandir Bold Italics"/>
                </a:rPr>
                <a:t>TEAM MEMBERS :</a:t>
              </a:r>
            </a:p>
            <a:p>
              <a:pPr algn="ctr">
                <a:lnSpc>
                  <a:spcPts val="5432"/>
                </a:lnSpc>
              </a:pPr>
              <a:r>
                <a:rPr lang="en-US" sz="3880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MONIC AUDITYA A.</a:t>
              </a:r>
            </a:p>
            <a:p>
              <a:pPr algn="ctr">
                <a:lnSpc>
                  <a:spcPts val="5432"/>
                </a:lnSpc>
              </a:pPr>
              <a:r>
                <a:rPr lang="en-US" sz="3880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MONISH D.Y.</a:t>
              </a:r>
            </a:p>
            <a:p>
              <a:pPr algn="ctr">
                <a:lnSpc>
                  <a:spcPts val="5432"/>
                </a:lnSpc>
              </a:pPr>
              <a:r>
                <a:rPr lang="en-US" sz="3880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MOKESH M.</a:t>
              </a:r>
            </a:p>
            <a:p>
              <a:pPr algn="ctr">
                <a:lnSpc>
                  <a:spcPts val="5432"/>
                </a:lnSpc>
              </a:pPr>
              <a:r>
                <a:rPr lang="en-US" sz="3880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MOHAMED IKRAM K.H.D.</a:t>
              </a:r>
            </a:p>
            <a:p>
              <a:pPr algn="ctr">
                <a:lnSpc>
                  <a:spcPts val="5432"/>
                </a:lnSpc>
                <a:spcBef>
                  <a:spcPct val="0"/>
                </a:spcBef>
              </a:pPr>
              <a:r>
                <a:rPr lang="en-US" sz="3880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MITHUN A.R.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4231265" y="-85515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3127221" y="556527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5943600" y="-1679948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854398" y="393660"/>
            <a:ext cx="8571713" cy="1352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79"/>
              </a:lnSpc>
              <a:spcBef>
                <a:spcPct val="0"/>
              </a:spcBef>
            </a:pPr>
            <a:r>
              <a:rPr lang="en-US" sz="7985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Class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93255-A56F-4DED-8F4A-136DB0E10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41" y="2158411"/>
            <a:ext cx="17640028" cy="76350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8896390" y="-571500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6845" y="16155"/>
            <a:ext cx="11277600" cy="1697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  <a:spcBef>
                <a:spcPct val="0"/>
              </a:spcBef>
            </a:pPr>
            <a:r>
              <a:rPr lang="en-US" sz="8800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Sequence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F472F7-37E8-450C-9353-4551355E4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9" y="1778433"/>
            <a:ext cx="15240001" cy="80282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-8310932" y="-196207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11931126" y="-342900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13905645" y="7016420"/>
            <a:ext cx="5793977" cy="5895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64070-A4CD-4106-B46D-76D2B5DC5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62100"/>
            <a:ext cx="16943577" cy="73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-8310932" y="-196207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11931126" y="-342900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13905645" y="7016420"/>
            <a:ext cx="5793977" cy="589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BDDB0-DC87-41C7-99E4-68626D599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65" y="1104900"/>
            <a:ext cx="16717669" cy="69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2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-9041399" y="478521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15735012" y="-2653949"/>
            <a:ext cx="5793977" cy="589544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4205312" y="571500"/>
            <a:ext cx="13625488" cy="9345525"/>
          </a:xfrm>
          <a:custGeom>
            <a:avLst/>
            <a:gdLst/>
            <a:ahLst/>
            <a:cxnLst/>
            <a:rect l="l" t="t" r="r" b="b"/>
            <a:pathLst>
              <a:path w="14082688" h="9699451">
                <a:moveTo>
                  <a:pt x="0" y="0"/>
                </a:moveTo>
                <a:lnTo>
                  <a:pt x="14082688" y="0"/>
                </a:lnTo>
                <a:lnTo>
                  <a:pt x="14082688" y="9699452"/>
                </a:lnTo>
                <a:lnTo>
                  <a:pt x="0" y="9699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5083" y="3924300"/>
            <a:ext cx="3229545" cy="2205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89"/>
              </a:lnSpc>
              <a:spcBef>
                <a:spcPct val="0"/>
              </a:spcBef>
            </a:pPr>
            <a:r>
              <a:rPr lang="en-US" sz="5400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 Case Diagram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1524081" y="-937790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639123" y="0"/>
            <a:ext cx="9743013" cy="170994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524000" y="1426474"/>
            <a:ext cx="4551110" cy="8568223"/>
          </a:xfrm>
          <a:custGeom>
            <a:avLst/>
            <a:gdLst/>
            <a:ahLst/>
            <a:cxnLst/>
            <a:rect l="l" t="t" r="r" b="b"/>
            <a:pathLst>
              <a:path w="4551110" h="8568223">
                <a:moveTo>
                  <a:pt x="0" y="0"/>
                </a:moveTo>
                <a:lnTo>
                  <a:pt x="4551109" y="0"/>
                </a:lnTo>
                <a:lnTo>
                  <a:pt x="4551109" y="8568223"/>
                </a:lnTo>
                <a:lnTo>
                  <a:pt x="0" y="8568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41544" y="571500"/>
            <a:ext cx="4440682" cy="9423197"/>
          </a:xfrm>
          <a:custGeom>
            <a:avLst/>
            <a:gdLst/>
            <a:ahLst/>
            <a:cxnLst/>
            <a:rect l="l" t="t" r="r" b="b"/>
            <a:pathLst>
              <a:path w="4440682" h="9423197">
                <a:moveTo>
                  <a:pt x="0" y="0"/>
                </a:moveTo>
                <a:lnTo>
                  <a:pt x="4440681" y="0"/>
                </a:lnTo>
                <a:lnTo>
                  <a:pt x="4440681" y="9423197"/>
                </a:lnTo>
                <a:lnTo>
                  <a:pt x="0" y="9423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74265" y="571500"/>
            <a:ext cx="4746935" cy="9423197"/>
          </a:xfrm>
          <a:custGeom>
            <a:avLst/>
            <a:gdLst/>
            <a:ahLst/>
            <a:cxnLst/>
            <a:rect l="l" t="t" r="r" b="b"/>
            <a:pathLst>
              <a:path w="4746935" h="9423197">
                <a:moveTo>
                  <a:pt x="0" y="0"/>
                </a:moveTo>
                <a:lnTo>
                  <a:pt x="4746936" y="0"/>
                </a:lnTo>
                <a:lnTo>
                  <a:pt x="4746936" y="9423197"/>
                </a:lnTo>
                <a:lnTo>
                  <a:pt x="0" y="9423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400" y="182064"/>
            <a:ext cx="7130452" cy="11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6"/>
              </a:lnSpc>
              <a:spcBef>
                <a:spcPct val="0"/>
              </a:spcBef>
            </a:pPr>
            <a:r>
              <a:rPr lang="en-US" sz="5525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Activity Diagram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25000"/>
          </a:blip>
          <a:srcRect/>
          <a:stretch>
            <a:fillRect/>
          </a:stretch>
        </p:blipFill>
        <p:spPr>
          <a:xfrm rot="-7199120">
            <a:off x="-3394522" y="9200787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187580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3799413" y="0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259407" y="6529913"/>
            <a:ext cx="5793977" cy="58954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2531" y="3974045"/>
            <a:ext cx="3938632" cy="1543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92"/>
              </a:lnSpc>
              <a:spcBef>
                <a:spcPct val="0"/>
              </a:spcBef>
            </a:pPr>
            <a:r>
              <a:rPr lang="en-US" sz="4423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Flow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992568-C399-4AA7-AF7C-53ED2041D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84" y="342901"/>
            <a:ext cx="12964686" cy="9372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-9906000" y="2536958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6333452" y="-624145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13562827" y="4959020"/>
            <a:ext cx="5793977" cy="58954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33452" y="676435"/>
            <a:ext cx="4881469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92"/>
              </a:lnSpc>
              <a:spcBef>
                <a:spcPct val="0"/>
              </a:spcBef>
            </a:pPr>
            <a:r>
              <a:rPr lang="en-US" sz="5400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Modules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3A229ED-7C72-4D3A-BF77-F3C29EAFF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049434"/>
              </p:ext>
            </p:extLst>
          </p:nvPr>
        </p:nvGraphicFramePr>
        <p:xfrm>
          <a:off x="1295400" y="1941382"/>
          <a:ext cx="15849600" cy="731691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248400">
                  <a:extLst>
                    <a:ext uri="{9D8B030D-6E8A-4147-A177-3AD203B41FA5}">
                      <a16:colId xmlns:a16="http://schemas.microsoft.com/office/drawing/2014/main" val="3127575741"/>
                    </a:ext>
                  </a:extLst>
                </a:gridCol>
                <a:gridCol w="9601200">
                  <a:extLst>
                    <a:ext uri="{9D8B030D-6E8A-4147-A177-3AD203B41FA5}">
                      <a16:colId xmlns:a16="http://schemas.microsoft.com/office/drawing/2014/main" val="1619248810"/>
                    </a:ext>
                  </a:extLst>
                </a:gridCol>
              </a:tblGrid>
              <a:tr h="538515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Module</a:t>
                      </a:r>
                      <a:endParaRPr lang="en-IN" sz="2400" dirty="0"/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Sub-Modules</a:t>
                      </a:r>
                      <a:endParaRPr lang="en-IN" sz="2400" dirty="0"/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1889290856"/>
                  </a:ext>
                </a:extLst>
              </a:tr>
              <a:tr h="538515">
                <a:tc>
                  <a:txBody>
                    <a:bodyPr/>
                    <a:lstStyle/>
                    <a:p>
                      <a:pPr algn="l"/>
                      <a:r>
                        <a:rPr lang="en-IN" sz="2400" b="1"/>
                        <a:t>1. Login / Authentication</a:t>
                      </a:r>
                      <a:endParaRPr lang="en-IN" sz="2400"/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/>
                        <a:t>Student Login, Driver Login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549057294"/>
                  </a:ext>
                </a:extLst>
              </a:tr>
              <a:tr h="540041">
                <a:tc>
                  <a:txBody>
                    <a:bodyPr/>
                    <a:lstStyle/>
                    <a:p>
                      <a:pPr algn="l"/>
                      <a:r>
                        <a:rPr lang="en-IN" sz="2400" b="1"/>
                        <a:t>2. Dashboard (Post Login)</a:t>
                      </a:r>
                      <a:endParaRPr lang="en-IN" sz="2400"/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Role-based Student Dashboard, Role-based Driver Dashboard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1459863470"/>
                  </a:ext>
                </a:extLst>
              </a:tr>
              <a:tr h="999880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/>
                        <a:t>3. Live Bus Tracking</a:t>
                      </a:r>
                      <a:endParaRPr lang="en-IN" sz="2400" dirty="0"/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Real-time Location on Map, GPS Updates and Failover Handling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932649518"/>
                  </a:ext>
                </a:extLst>
              </a:tr>
              <a:tr h="540041">
                <a:tc>
                  <a:txBody>
                    <a:bodyPr/>
                    <a:lstStyle/>
                    <a:p>
                      <a:pPr algn="l"/>
                      <a:r>
                        <a:rPr lang="en-IN" sz="2400" b="1"/>
                        <a:t>4. Nearby Bus Recommendation</a:t>
                      </a:r>
                      <a:endParaRPr lang="en-IN" sz="2400"/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Location-based Bus Suggestions, Dynamic Suggestions Update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1145271466"/>
                  </a:ext>
                </a:extLst>
              </a:tr>
              <a:tr h="540041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/>
                        <a:t>5. Predefined Routes &amp; ETA</a:t>
                      </a:r>
                      <a:endParaRPr lang="en-IN" sz="2400" dirty="0"/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Route List and Details, ETA Display and Updates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2775465748"/>
                  </a:ext>
                </a:extLst>
              </a:tr>
              <a:tr h="999880">
                <a:tc>
                  <a:txBody>
                    <a:bodyPr/>
                    <a:lstStyle/>
                    <a:p>
                      <a:pPr algn="l"/>
                      <a:r>
                        <a:rPr lang="en-IN" sz="2400" b="1"/>
                        <a:t>6. Secure Chat System</a:t>
                      </a:r>
                      <a:endParaRPr lang="en-IN" sz="2400"/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Real-time Chat between Student and Driver, Security Testing (SQL Injection, XSS)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788258688"/>
                  </a:ext>
                </a:extLst>
              </a:tr>
              <a:tr h="540041">
                <a:tc>
                  <a:txBody>
                    <a:bodyPr/>
                    <a:lstStyle/>
                    <a:p>
                      <a:pPr algn="l"/>
                      <a:r>
                        <a:rPr lang="en-IN" sz="2400" b="1"/>
                        <a:t>7. Route Deviation Alerts</a:t>
                      </a:r>
                      <a:endParaRPr lang="en-IN" sz="2400"/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Push Notifications for Deviations, Geo-fencing Logic and Alerts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191494306"/>
                  </a:ext>
                </a:extLst>
              </a:tr>
              <a:tr h="540041">
                <a:tc>
                  <a:txBody>
                    <a:bodyPr/>
                    <a:lstStyle/>
                    <a:p>
                      <a:pPr algn="l"/>
                      <a:r>
                        <a:rPr lang="en-IN" sz="2400" b="1"/>
                        <a:t>8. Driver Interface – Route Management</a:t>
                      </a:r>
                      <a:endParaRPr lang="en-IN" sz="2400"/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Route Management Interface, Trip Start/End Controls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3862228737"/>
                  </a:ext>
                </a:extLst>
              </a:tr>
              <a:tr h="999880">
                <a:tc>
                  <a:txBody>
                    <a:bodyPr/>
                    <a:lstStyle/>
                    <a:p>
                      <a:pPr algn="l"/>
                      <a:r>
                        <a:rPr lang="en-US" sz="2400" b="1"/>
                        <a:t>9. Student Interface – Bus View</a:t>
                      </a:r>
                      <a:endParaRPr lang="en-US" sz="2400"/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/>
                        <a:t>Bus Status and Tracking View, Real-time Alerts and ETA Updates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2348064349"/>
                  </a:ext>
                </a:extLst>
              </a:tr>
              <a:tr h="540041">
                <a:tc>
                  <a:txBody>
                    <a:bodyPr/>
                    <a:lstStyle/>
                    <a:p>
                      <a:pPr algn="l"/>
                      <a:r>
                        <a:rPr lang="en-IN" sz="2400" b="1"/>
                        <a:t>10. Settings/Profile</a:t>
                      </a:r>
                      <a:endParaRPr lang="en-IN" sz="2400"/>
                    </a:p>
                  </a:txBody>
                  <a:tcPr marL="61162" marR="61162" marT="30581" marB="3058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View and Update Profile, Logout and Change Password Options</a:t>
                      </a:r>
                    </a:p>
                  </a:txBody>
                  <a:tcPr marL="61162" marR="61162" marT="30581" marB="30581" anchor="ctr"/>
                </a:tc>
                <a:extLst>
                  <a:ext uri="{0D108BD9-81ED-4DB2-BD59-A6C34878D82A}">
                    <a16:rowId xmlns:a16="http://schemas.microsoft.com/office/drawing/2014/main" val="284160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92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187580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3799413" y="0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259407" y="6529913"/>
            <a:ext cx="5793977" cy="58954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2131" y="869426"/>
            <a:ext cx="4881469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92"/>
              </a:lnSpc>
              <a:spcBef>
                <a:spcPct val="0"/>
              </a:spcBef>
            </a:pPr>
            <a:r>
              <a:rPr lang="en-US" sz="5400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Assumptions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D93E81-F63D-4702-BA54-892AAAB7F7EB}"/>
              </a:ext>
            </a:extLst>
          </p:cNvPr>
          <p:cNvSpPr/>
          <p:nvPr/>
        </p:nvSpPr>
        <p:spPr>
          <a:xfrm>
            <a:off x="1295400" y="2690722"/>
            <a:ext cx="16002000" cy="61247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Internet Connectivity: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 Users need a stable connection for real-time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randi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GPS Availability: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Assumes GPS access for accurate location tracking.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randi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Role-based Access: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Different features for students and drivers based on roles.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randi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Real-time Data: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Requires constant backend updates for live tracking and notifications.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randi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Offline Functionality: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Basic features (routes, offline ETA) should work without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randi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Privacy &amp; Security: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Sensitive user data is securely encrypted and protected.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randi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Battery Optimization: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" panose="020B0604020202020204" charset="0"/>
              </a:rPr>
              <a:t>The app is designed to minimize battery usage during continuous tracking.</a:t>
            </a:r>
          </a:p>
        </p:txBody>
      </p:sp>
    </p:spTree>
    <p:extLst>
      <p:ext uri="{BB962C8B-B14F-4D97-AF65-F5344CB8AC3E}">
        <p14:creationId xmlns:p14="http://schemas.microsoft.com/office/powerpoint/2010/main" val="2923223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7851615" y="-4152398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6045126" y="0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6374962" y="-614748"/>
            <a:ext cx="5793977" cy="58954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17734" y="110771"/>
            <a:ext cx="4608708" cy="89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  <a:spcBef>
                <a:spcPct val="0"/>
              </a:spcBef>
            </a:pPr>
            <a:r>
              <a:rPr lang="en-US" sz="5306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Cases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38826-FD91-40AE-97F3-F53B745E2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941" y="1399591"/>
            <a:ext cx="14706600" cy="85344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943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10079200" y="1248245"/>
            <a:ext cx="15735219" cy="13881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1190" y="806011"/>
            <a:ext cx="16996020" cy="2564805"/>
            <a:chOff x="0" y="-264100"/>
            <a:chExt cx="21670706" cy="3419739"/>
          </a:xfrm>
        </p:grpSpPr>
        <p:sp>
          <p:nvSpPr>
            <p:cNvPr id="4" name="TextBox 4"/>
            <p:cNvSpPr txBox="1"/>
            <p:nvPr/>
          </p:nvSpPr>
          <p:spPr>
            <a:xfrm>
              <a:off x="690413" y="-264100"/>
              <a:ext cx="20980293" cy="3419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090" b="1" u="sng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BUS MANAGEMENT SYSTEM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00766"/>
              <a:ext cx="20980293" cy="550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7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758580" y="3018702"/>
            <a:ext cx="7309388" cy="5843373"/>
          </a:xfrm>
          <a:custGeom>
            <a:avLst/>
            <a:gdLst/>
            <a:ahLst/>
            <a:cxnLst/>
            <a:rect l="l" t="t" r="r" b="b"/>
            <a:pathLst>
              <a:path w="7309388" h="5843373">
                <a:moveTo>
                  <a:pt x="0" y="0"/>
                </a:moveTo>
                <a:lnTo>
                  <a:pt x="7309388" y="0"/>
                </a:lnTo>
                <a:lnTo>
                  <a:pt x="7309388" y="5843373"/>
                </a:lnTo>
                <a:lnTo>
                  <a:pt x="0" y="5843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05" r="-1215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39200" y="3162300"/>
            <a:ext cx="8633111" cy="1120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Efficient bus transportation is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crucial for students and faculty.</a:t>
            </a:r>
          </a:p>
        </p:txBody>
      </p:sp>
      <p:sp>
        <p:nvSpPr>
          <p:cNvPr id="11" name="Freeform 11"/>
          <p:cNvSpPr/>
          <p:nvPr/>
        </p:nvSpPr>
        <p:spPr>
          <a:xfrm>
            <a:off x="8983921" y="3304857"/>
            <a:ext cx="447102" cy="459740"/>
          </a:xfrm>
          <a:custGeom>
            <a:avLst/>
            <a:gdLst/>
            <a:ahLst/>
            <a:cxnLst/>
            <a:rect l="l" t="t" r="r" b="b"/>
            <a:pathLst>
              <a:path w="447102" h="459740">
                <a:moveTo>
                  <a:pt x="0" y="0"/>
                </a:moveTo>
                <a:lnTo>
                  <a:pt x="447102" y="0"/>
                </a:lnTo>
                <a:lnTo>
                  <a:pt x="447102" y="459740"/>
                </a:lnTo>
                <a:lnTo>
                  <a:pt x="0" y="45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2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433945" y="5053330"/>
            <a:ext cx="7343957" cy="176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Existing systems lack real-time tracking, leading to delays and miscommunication.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31023" y="7348149"/>
            <a:ext cx="7349799" cy="168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Our system provides real-time</a:t>
            </a:r>
          </a:p>
          <a:p>
            <a:pPr algn="ctr">
              <a:lnSpc>
                <a:spcPts val="4329"/>
              </a:lnSpc>
              <a:spcBef>
                <a:spcPct val="0"/>
              </a:spcBef>
            </a:pPr>
            <a:r>
              <a:rPr lang="en-US" sz="3092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 tracking, better communication,</a:t>
            </a:r>
          </a:p>
          <a:p>
            <a:pPr algn="ctr">
              <a:lnSpc>
                <a:spcPts val="4756"/>
              </a:lnSpc>
              <a:spcBef>
                <a:spcPct val="0"/>
              </a:spcBef>
            </a:pPr>
            <a:r>
              <a:rPr lang="en-US" sz="3397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and route management</a:t>
            </a:r>
            <a:r>
              <a:rPr lang="en-US" sz="3397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8983921" y="5401553"/>
            <a:ext cx="447102" cy="459740"/>
          </a:xfrm>
          <a:custGeom>
            <a:avLst/>
            <a:gdLst/>
            <a:ahLst/>
            <a:cxnLst/>
            <a:rect l="l" t="t" r="r" b="b"/>
            <a:pathLst>
              <a:path w="447102" h="459740">
                <a:moveTo>
                  <a:pt x="0" y="0"/>
                </a:moveTo>
                <a:lnTo>
                  <a:pt x="447102" y="0"/>
                </a:lnTo>
                <a:lnTo>
                  <a:pt x="447102" y="459740"/>
                </a:lnTo>
                <a:lnTo>
                  <a:pt x="0" y="45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2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983921" y="7816285"/>
            <a:ext cx="447102" cy="459740"/>
          </a:xfrm>
          <a:custGeom>
            <a:avLst/>
            <a:gdLst/>
            <a:ahLst/>
            <a:cxnLst/>
            <a:rect l="l" t="t" r="r" b="b"/>
            <a:pathLst>
              <a:path w="447102" h="459740">
                <a:moveTo>
                  <a:pt x="0" y="0"/>
                </a:moveTo>
                <a:lnTo>
                  <a:pt x="447102" y="0"/>
                </a:lnTo>
                <a:lnTo>
                  <a:pt x="447102" y="459740"/>
                </a:lnTo>
                <a:lnTo>
                  <a:pt x="0" y="45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26"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7851615" y="-4152398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6045126" y="0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6374962" y="-614748"/>
            <a:ext cx="5793977" cy="58954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17734" y="110771"/>
            <a:ext cx="4608708" cy="89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  <a:spcBef>
                <a:spcPct val="0"/>
              </a:spcBef>
            </a:pPr>
            <a:r>
              <a:rPr lang="en-US" sz="5306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6E1C9-6611-4668-9ED4-55CDDEBFF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2383723"/>
            <a:ext cx="14986639" cy="7255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6AB1E-DFA1-4EF9-9F1E-7B360D147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1679293"/>
            <a:ext cx="14986639" cy="7210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936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7851615" y="-3964828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6045126" y="0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6374962" y="-614748"/>
            <a:ext cx="5793977" cy="589544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630297" y="2324100"/>
            <a:ext cx="10496545" cy="6772924"/>
          </a:xfrm>
          <a:custGeom>
            <a:avLst/>
            <a:gdLst/>
            <a:ahLst/>
            <a:cxnLst/>
            <a:rect l="l" t="t" r="r" b="b"/>
            <a:pathLst>
              <a:path w="11555890" h="7583553">
                <a:moveTo>
                  <a:pt x="0" y="0"/>
                </a:moveTo>
                <a:lnTo>
                  <a:pt x="11555890" y="0"/>
                </a:lnTo>
                <a:lnTo>
                  <a:pt x="11555890" y="7583553"/>
                </a:lnTo>
                <a:lnTo>
                  <a:pt x="0" y="7583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41272" y="2324100"/>
            <a:ext cx="5916431" cy="6758270"/>
          </a:xfrm>
          <a:custGeom>
            <a:avLst/>
            <a:gdLst/>
            <a:ahLst/>
            <a:cxnLst/>
            <a:rect l="l" t="t" r="r" b="b"/>
            <a:pathLst>
              <a:path w="6304596" h="7640422">
                <a:moveTo>
                  <a:pt x="0" y="0"/>
                </a:moveTo>
                <a:lnTo>
                  <a:pt x="6304597" y="0"/>
                </a:lnTo>
                <a:lnTo>
                  <a:pt x="6304597" y="7640422"/>
                </a:lnTo>
                <a:lnTo>
                  <a:pt x="0" y="7640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23060" y="698118"/>
            <a:ext cx="11668940" cy="89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  <a:spcBef>
                <a:spcPct val="0"/>
              </a:spcBef>
            </a:pPr>
            <a:r>
              <a:rPr lang="en-US" sz="5306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Feasibility and Viability Analysis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677565" y="-305808"/>
            <a:ext cx="9743013" cy="170994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762000" y="2247901"/>
            <a:ext cx="8908668" cy="7315200"/>
          </a:xfrm>
          <a:custGeom>
            <a:avLst/>
            <a:gdLst/>
            <a:ahLst/>
            <a:cxnLst/>
            <a:rect l="l" t="t" r="r" b="b"/>
            <a:pathLst>
              <a:path w="9799370" h="8280194">
                <a:moveTo>
                  <a:pt x="0" y="0"/>
                </a:moveTo>
                <a:lnTo>
                  <a:pt x="9799370" y="0"/>
                </a:lnTo>
                <a:lnTo>
                  <a:pt x="9799370" y="8280193"/>
                </a:lnTo>
                <a:lnTo>
                  <a:pt x="0" y="8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</p:sp>
      <p:sp>
        <p:nvSpPr>
          <p:cNvPr id="5" name="Freeform 5"/>
          <p:cNvSpPr/>
          <p:nvPr/>
        </p:nvSpPr>
        <p:spPr>
          <a:xfrm>
            <a:off x="10349422" y="4152900"/>
            <a:ext cx="7024178" cy="5410200"/>
          </a:xfrm>
          <a:custGeom>
            <a:avLst/>
            <a:gdLst/>
            <a:ahLst/>
            <a:cxnLst/>
            <a:rect l="l" t="t" r="r" b="b"/>
            <a:pathLst>
              <a:path w="7709978" h="5905254">
                <a:moveTo>
                  <a:pt x="0" y="0"/>
                </a:moveTo>
                <a:lnTo>
                  <a:pt x="7709978" y="0"/>
                </a:lnTo>
                <a:lnTo>
                  <a:pt x="7709978" y="5905254"/>
                </a:lnTo>
                <a:lnTo>
                  <a:pt x="0" y="5905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059218" y="420150"/>
            <a:ext cx="7709978" cy="2970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  <a:spcBef>
                <a:spcPct val="0"/>
              </a:spcBef>
            </a:pPr>
            <a:r>
              <a:rPr lang="en-US" sz="2000" b="1" i="1" u="sng" dirty="0">
                <a:solidFill>
                  <a:srgbClr val="000000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Why invest in us?</a:t>
            </a:r>
            <a:r>
              <a:rPr lang="en-US" sz="2000" b="1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 </a:t>
            </a:r>
          </a:p>
          <a:p>
            <a:pPr algn="ctr">
              <a:lnSpc>
                <a:spcPts val="3861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Our real-time bus tracking system leverages existing mobile GPS technology to enhance operational efficiency and user satisfaction, offering a cost-effective solution with a potential 4:1 economic return.</a:t>
            </a:r>
          </a:p>
          <a:p>
            <a:pPr algn="ctr">
              <a:lnSpc>
                <a:spcPts val="3861"/>
              </a:lnSpc>
              <a:spcBef>
                <a:spcPct val="0"/>
              </a:spcBef>
            </a:pPr>
            <a:endParaRPr lang="en-US" sz="2757" b="1" dirty="0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49422" y="3390900"/>
            <a:ext cx="2677421" cy="70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8"/>
              </a:lnSpc>
              <a:spcBef>
                <a:spcPct val="0"/>
              </a:spcBef>
            </a:pPr>
            <a:r>
              <a:rPr lang="en-US" sz="3527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Budget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7640" y="420150"/>
            <a:ext cx="6485852" cy="1244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07"/>
              </a:lnSpc>
              <a:spcBef>
                <a:spcPct val="0"/>
              </a:spcBef>
            </a:pPr>
            <a:r>
              <a:rPr lang="en-US" sz="7362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Business Idea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5068" y="4000500"/>
            <a:ext cx="13897864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60"/>
              </a:lnSpc>
            </a:pPr>
            <a:r>
              <a:rPr lang="en-US" sz="14054" i="1" u="sng" dirty="0">
                <a:solidFill>
                  <a:srgbClr val="000000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THANK YOU....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545233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7556068" y="-1215617"/>
            <a:ext cx="15735219" cy="13881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326498" y="449744"/>
            <a:ext cx="18288000" cy="2224712"/>
            <a:chOff x="0" y="-150556"/>
            <a:chExt cx="16559982" cy="2862169"/>
          </a:xfrm>
        </p:grpSpPr>
        <p:sp>
          <p:nvSpPr>
            <p:cNvPr id="4" name="TextBox 4"/>
            <p:cNvSpPr txBox="1"/>
            <p:nvPr/>
          </p:nvSpPr>
          <p:spPr>
            <a:xfrm>
              <a:off x="606552" y="-150556"/>
              <a:ext cx="15953430" cy="28621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22"/>
                </a:lnSpc>
              </a:pPr>
              <a:r>
                <a:rPr lang="en-US" sz="6600" b="1" u="sng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Existing System and its Disadvantages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01246"/>
              <a:ext cx="14507382" cy="551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5228379" y="-913896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044557" y="5716987"/>
            <a:ext cx="5793977" cy="5895448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2724391" y="2941991"/>
            <a:ext cx="4481569" cy="5566139"/>
          </a:xfrm>
          <a:custGeom>
            <a:avLst/>
            <a:gdLst/>
            <a:ahLst/>
            <a:cxnLst/>
            <a:rect l="l" t="t" r="r" b="b"/>
            <a:pathLst>
              <a:path w="4481569" h="5566139">
                <a:moveTo>
                  <a:pt x="0" y="0"/>
                </a:moveTo>
                <a:lnTo>
                  <a:pt x="4481569" y="0"/>
                </a:lnTo>
                <a:lnTo>
                  <a:pt x="4481569" y="5566139"/>
                </a:lnTo>
                <a:lnTo>
                  <a:pt x="0" y="5566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603" r="-15460"/>
            </a:stretch>
          </a:blipFill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5FBD21-3B60-498E-9858-88858DF16F7A}"/>
              </a:ext>
            </a:extLst>
          </p:cNvPr>
          <p:cNvSpPr/>
          <p:nvPr/>
        </p:nvSpPr>
        <p:spPr>
          <a:xfrm>
            <a:off x="1082040" y="2372958"/>
            <a:ext cx="11277600" cy="69865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dirty="0">
                <a:latin typeface="Agrandir" panose="020B0604020202020204" charset="0"/>
              </a:rPr>
              <a:t>1. </a:t>
            </a:r>
            <a:r>
              <a:rPr lang="en-IN" sz="3200" b="1" dirty="0" err="1">
                <a:latin typeface="Agrandir" panose="020B0604020202020204" charset="0"/>
              </a:rPr>
              <a:t>Chalo</a:t>
            </a:r>
            <a:endParaRPr lang="en-IN" sz="3200" dirty="0">
              <a:latin typeface="Agrandir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Present</a:t>
            </a:r>
            <a:r>
              <a:rPr lang="en-IN" sz="3200" dirty="0">
                <a:latin typeface="Agrandir" panose="020B0604020202020204" charset="0"/>
              </a:rPr>
              <a:t>: Live tracking, ETA.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Missing</a:t>
            </a:r>
            <a:r>
              <a:rPr lang="en-IN" sz="3200" dirty="0">
                <a:latin typeface="Agrandir" panose="020B0604020202020204" charset="0"/>
              </a:rPr>
              <a:t>: Campus routes, Safety, Chat, Recommendations, Optimization, Alerts.</a:t>
            </a:r>
            <a:br>
              <a:rPr lang="en-IN" sz="3200" dirty="0">
                <a:latin typeface="Agrandir" panose="020B0604020202020204" charset="0"/>
              </a:rPr>
            </a:br>
            <a:endParaRPr lang="en-IN" sz="3200" dirty="0">
              <a:latin typeface="Agrandir" panose="020B0604020202020204" charset="0"/>
            </a:endParaRPr>
          </a:p>
          <a:p>
            <a:r>
              <a:rPr lang="en-IN" sz="3200" b="1" dirty="0">
                <a:latin typeface="Agrandir" panose="020B0604020202020204" charset="0"/>
              </a:rPr>
              <a:t>2. </a:t>
            </a:r>
            <a:r>
              <a:rPr lang="en-IN" sz="3200" b="1" dirty="0" err="1">
                <a:latin typeface="Agrandir" panose="020B0604020202020204" charset="0"/>
              </a:rPr>
              <a:t>RedBus</a:t>
            </a:r>
            <a:endParaRPr lang="en-IN" sz="3200" dirty="0">
              <a:latin typeface="Agrandir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Present</a:t>
            </a:r>
            <a:r>
              <a:rPr lang="en-IN" sz="3200" dirty="0">
                <a:latin typeface="Agrandir" panose="020B0604020202020204" charset="0"/>
              </a:rPr>
              <a:t>: ETA.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Missing</a:t>
            </a:r>
            <a:r>
              <a:rPr lang="en-IN" sz="3200" dirty="0">
                <a:latin typeface="Agrandir" panose="020B0604020202020204" charset="0"/>
              </a:rPr>
              <a:t>: Live tracking, Campus routes, Safety, Chat, Recommendations, Optimization, Alerts.</a:t>
            </a:r>
            <a:br>
              <a:rPr lang="en-IN" sz="3200" dirty="0">
                <a:latin typeface="Agrandir" panose="020B0604020202020204" charset="0"/>
              </a:rPr>
            </a:br>
            <a:endParaRPr lang="en-IN" sz="3200" dirty="0">
              <a:latin typeface="Agrandir" panose="020B0604020202020204" charset="0"/>
            </a:endParaRPr>
          </a:p>
          <a:p>
            <a:r>
              <a:rPr lang="en-IN" sz="3200" b="1" dirty="0">
                <a:latin typeface="Agrandir" panose="020B0604020202020204" charset="0"/>
              </a:rPr>
              <a:t>3. </a:t>
            </a:r>
            <a:r>
              <a:rPr lang="en-IN" sz="3200" b="1" dirty="0" err="1">
                <a:latin typeface="Agrandir" panose="020B0604020202020204" charset="0"/>
              </a:rPr>
              <a:t>Moovit</a:t>
            </a:r>
            <a:endParaRPr lang="en-IN" sz="3200" dirty="0">
              <a:latin typeface="Agrandir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Present</a:t>
            </a:r>
            <a:r>
              <a:rPr lang="en-IN" sz="3200" dirty="0">
                <a:latin typeface="Agrandir" panose="020B0604020202020204" charset="0"/>
              </a:rPr>
              <a:t>: ETA.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Missing</a:t>
            </a:r>
            <a:r>
              <a:rPr lang="en-IN" sz="3200" dirty="0">
                <a:latin typeface="Agrandir" panose="020B0604020202020204" charset="0"/>
              </a:rPr>
              <a:t>: Live tracking, Campus routes, Safety, Chat, Recommendations, Optimization, Alerts.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-8991600" y="1146292"/>
            <a:ext cx="15735219" cy="138813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326498" y="2200029"/>
            <a:ext cx="16021213" cy="42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11049000" y="14452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14134243" y="5874649"/>
            <a:ext cx="5793977" cy="58954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65FBD21-3B60-498E-9858-88858DF16F7A}"/>
              </a:ext>
            </a:extLst>
          </p:cNvPr>
          <p:cNvSpPr/>
          <p:nvPr/>
        </p:nvSpPr>
        <p:spPr>
          <a:xfrm>
            <a:off x="6324600" y="1650236"/>
            <a:ext cx="11277600" cy="69865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b="1" dirty="0">
                <a:latin typeface="Agrandir" panose="020B0604020202020204" charset="0"/>
              </a:rPr>
              <a:t>4. </a:t>
            </a:r>
            <a:r>
              <a:rPr lang="en-IN" sz="3200" b="1" dirty="0" err="1">
                <a:latin typeface="Agrandir" panose="020B0604020202020204" charset="0"/>
              </a:rPr>
              <a:t>NeoTrack</a:t>
            </a:r>
            <a:endParaRPr lang="en-IN" sz="3200" dirty="0">
              <a:latin typeface="Agrandir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Present</a:t>
            </a:r>
            <a:r>
              <a:rPr lang="en-IN" sz="3200" dirty="0">
                <a:latin typeface="Agrandir" panose="020B0604020202020204" charset="0"/>
              </a:rPr>
              <a:t>: Live tracking, ETA, Campus routes, Safety, Chat, Optimization.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Missing</a:t>
            </a:r>
            <a:r>
              <a:rPr lang="en-IN" sz="3200" dirty="0">
                <a:latin typeface="Agrandir" panose="020B0604020202020204" charset="0"/>
              </a:rPr>
              <a:t>: Recommendations, Alerts.</a:t>
            </a:r>
            <a:br>
              <a:rPr lang="en-IN" sz="3200" dirty="0">
                <a:latin typeface="Agrandir" panose="020B0604020202020204" charset="0"/>
              </a:rPr>
            </a:br>
            <a:endParaRPr lang="en-IN" sz="3200" dirty="0">
              <a:latin typeface="Agrandir" panose="020B0604020202020204" charset="0"/>
            </a:endParaRPr>
          </a:p>
          <a:p>
            <a:r>
              <a:rPr lang="en-IN" sz="3200" b="1" dirty="0">
                <a:latin typeface="Agrandir" panose="020B0604020202020204" charset="0"/>
              </a:rPr>
              <a:t>5. </a:t>
            </a:r>
            <a:r>
              <a:rPr lang="en-IN" sz="3200" b="1" dirty="0" err="1">
                <a:latin typeface="Agrandir" panose="020B0604020202020204" charset="0"/>
              </a:rPr>
              <a:t>Saveetha</a:t>
            </a:r>
            <a:r>
              <a:rPr lang="en-IN" sz="3200" b="1" dirty="0">
                <a:latin typeface="Agrandir" panose="020B0604020202020204" charset="0"/>
              </a:rPr>
              <a:t> Bus App</a:t>
            </a:r>
            <a:endParaRPr lang="en-IN" sz="3200" dirty="0">
              <a:latin typeface="Agrandir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Present</a:t>
            </a:r>
            <a:r>
              <a:rPr lang="en-IN" sz="3200" dirty="0">
                <a:latin typeface="Agrandir" panose="020B0604020202020204" charset="0"/>
              </a:rPr>
              <a:t>: Campus routes.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Missing</a:t>
            </a:r>
            <a:r>
              <a:rPr lang="en-IN" sz="3200" dirty="0">
                <a:latin typeface="Agrandir" panose="020B0604020202020204" charset="0"/>
              </a:rPr>
              <a:t>: Live tracking, ETA, Safety, Chat, Recommendations, Optimization, Alerts.</a:t>
            </a:r>
            <a:br>
              <a:rPr lang="en-IN" sz="3200" dirty="0">
                <a:latin typeface="Agrandir" panose="020B0604020202020204" charset="0"/>
              </a:rPr>
            </a:br>
            <a:endParaRPr lang="en-IN" sz="3200" dirty="0">
              <a:latin typeface="Agrandir" panose="020B0604020202020204" charset="0"/>
            </a:endParaRPr>
          </a:p>
          <a:p>
            <a:r>
              <a:rPr lang="en-IN" sz="3200" b="1" dirty="0">
                <a:latin typeface="Agrandir" panose="020B0604020202020204" charset="0"/>
              </a:rPr>
              <a:t>6. REC Transport App</a:t>
            </a:r>
            <a:endParaRPr lang="en-IN" sz="3200" dirty="0">
              <a:latin typeface="Agrandir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Present</a:t>
            </a:r>
            <a:r>
              <a:rPr lang="en-IN" sz="3200" dirty="0">
                <a:latin typeface="Agrandir" panose="020B0604020202020204" charset="0"/>
              </a:rPr>
              <a:t>: Campus routes.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b="1" dirty="0">
                <a:latin typeface="Agrandir" panose="020B0604020202020204" charset="0"/>
              </a:rPr>
              <a:t>Missing</a:t>
            </a:r>
            <a:r>
              <a:rPr lang="en-IN" sz="3200" dirty="0">
                <a:latin typeface="Agrandir" panose="020B0604020202020204" charset="0"/>
              </a:rPr>
              <a:t>: Live tracking, ETA, Safety, Chat, Recommendations, Optimization, Alerts.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5AB8B6-F9A5-4EBA-AC00-1140208E0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46" y="1076225"/>
            <a:ext cx="4877481" cy="3458058"/>
          </a:xfrm>
          <a:prstGeom prst="rect">
            <a:avLst/>
          </a:prstGeom>
        </p:spPr>
      </p:pic>
      <p:pic>
        <p:nvPicPr>
          <p:cNvPr id="2050" name="Picture 2" descr="Rajalakshmi Engineering College, Thandalam Bus | P2050060 | Ken Horn |  Flickr">
            <a:extLst>
              <a:ext uri="{FF2B5EF4-FFF2-40B4-BE49-F238E27FC236}">
                <a16:creationId xmlns:a16="http://schemas.microsoft.com/office/drawing/2014/main" id="{4C146004-DAE4-4CB9-921A-138EBE0E2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45" y="5471284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73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7556068" y="-1567309"/>
            <a:ext cx="15735219" cy="138813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18225" y="2303368"/>
            <a:ext cx="10880537" cy="413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5228379" y="-913896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044557" y="5716987"/>
            <a:ext cx="5793977" cy="5895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D7220-A79D-4D08-BE34-21D71A0E9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068" y="190500"/>
            <a:ext cx="13678479" cy="9695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0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10800000">
            <a:off x="247690" y="-1644817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>
            <a:off x="-6045126" y="-603397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7199120">
            <a:off x="-4592932" y="5972664"/>
            <a:ext cx="5793977" cy="58954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64726" y="3238500"/>
            <a:ext cx="16970874" cy="543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17"/>
              </a:lnSpc>
              <a:spcBef>
                <a:spcPct val="0"/>
              </a:spcBef>
            </a:pPr>
            <a:r>
              <a:rPr lang="en-US" sz="3227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Predefined Stops &amp; Routes – Displays estimated arrival times for better planning.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4726" y="3924300"/>
            <a:ext cx="16535400" cy="1120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Secure Chat System – Enables direct communication between students and drivers.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5216" y="5143500"/>
            <a:ext cx="16431354" cy="1120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 Nearby Bus Recommendation – Suggests the best available bus based on the user's location.</a:t>
            </a:r>
          </a:p>
        </p:txBody>
      </p:sp>
      <p:sp>
        <p:nvSpPr>
          <p:cNvPr id="8" name="Freeform 8"/>
          <p:cNvSpPr/>
          <p:nvPr/>
        </p:nvSpPr>
        <p:spPr>
          <a:xfrm>
            <a:off x="336624" y="6360160"/>
            <a:ext cx="447102" cy="459740"/>
          </a:xfrm>
          <a:custGeom>
            <a:avLst/>
            <a:gdLst/>
            <a:ahLst/>
            <a:cxnLst/>
            <a:rect l="l" t="t" r="r" b="b"/>
            <a:pathLst>
              <a:path w="447102" h="459740">
                <a:moveTo>
                  <a:pt x="0" y="0"/>
                </a:moveTo>
                <a:lnTo>
                  <a:pt x="447102" y="0"/>
                </a:lnTo>
                <a:lnTo>
                  <a:pt x="447102" y="459740"/>
                </a:lnTo>
                <a:lnTo>
                  <a:pt x="0" y="45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2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6624" y="7048500"/>
            <a:ext cx="447102" cy="459740"/>
          </a:xfrm>
          <a:custGeom>
            <a:avLst/>
            <a:gdLst/>
            <a:ahLst/>
            <a:cxnLst/>
            <a:rect l="l" t="t" r="r" b="b"/>
            <a:pathLst>
              <a:path w="447102" h="459740">
                <a:moveTo>
                  <a:pt x="0" y="0"/>
                </a:moveTo>
                <a:lnTo>
                  <a:pt x="447102" y="0"/>
                </a:lnTo>
                <a:lnTo>
                  <a:pt x="447102" y="459740"/>
                </a:lnTo>
                <a:lnTo>
                  <a:pt x="0" y="45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2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2824" y="3238500"/>
            <a:ext cx="447102" cy="459740"/>
          </a:xfrm>
          <a:custGeom>
            <a:avLst/>
            <a:gdLst/>
            <a:ahLst/>
            <a:cxnLst/>
            <a:rect l="l" t="t" r="r" b="b"/>
            <a:pathLst>
              <a:path w="447102" h="459740">
                <a:moveTo>
                  <a:pt x="0" y="0"/>
                </a:moveTo>
                <a:lnTo>
                  <a:pt x="447102" y="0"/>
                </a:lnTo>
                <a:lnTo>
                  <a:pt x="447102" y="459740"/>
                </a:lnTo>
                <a:lnTo>
                  <a:pt x="0" y="45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2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54991" y="5219700"/>
            <a:ext cx="447102" cy="459740"/>
          </a:xfrm>
          <a:custGeom>
            <a:avLst/>
            <a:gdLst/>
            <a:ahLst/>
            <a:cxnLst/>
            <a:rect l="l" t="t" r="r" b="b"/>
            <a:pathLst>
              <a:path w="447102" h="459740">
                <a:moveTo>
                  <a:pt x="0" y="0"/>
                </a:moveTo>
                <a:lnTo>
                  <a:pt x="447102" y="0"/>
                </a:lnTo>
                <a:lnTo>
                  <a:pt x="447102" y="459740"/>
                </a:lnTo>
                <a:lnTo>
                  <a:pt x="0" y="45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2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02726" y="3997960"/>
            <a:ext cx="447102" cy="459740"/>
          </a:xfrm>
          <a:custGeom>
            <a:avLst/>
            <a:gdLst/>
            <a:ahLst/>
            <a:cxnLst/>
            <a:rect l="l" t="t" r="r" b="b"/>
            <a:pathLst>
              <a:path w="447102" h="459740">
                <a:moveTo>
                  <a:pt x="0" y="0"/>
                </a:moveTo>
                <a:lnTo>
                  <a:pt x="447102" y="0"/>
                </a:lnTo>
                <a:lnTo>
                  <a:pt x="447102" y="459740"/>
                </a:lnTo>
                <a:lnTo>
                  <a:pt x="0" y="45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2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91666" y="2609488"/>
            <a:ext cx="447102" cy="459740"/>
          </a:xfrm>
          <a:custGeom>
            <a:avLst/>
            <a:gdLst/>
            <a:ahLst/>
            <a:cxnLst/>
            <a:rect l="l" t="t" r="r" b="b"/>
            <a:pathLst>
              <a:path w="447102" h="459740">
                <a:moveTo>
                  <a:pt x="0" y="0"/>
                </a:moveTo>
                <a:lnTo>
                  <a:pt x="447102" y="0"/>
                </a:lnTo>
                <a:lnTo>
                  <a:pt x="447102" y="459740"/>
                </a:lnTo>
                <a:lnTo>
                  <a:pt x="0" y="45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2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81308" y="502557"/>
            <a:ext cx="3599056" cy="1612401"/>
          </a:xfrm>
          <a:custGeom>
            <a:avLst/>
            <a:gdLst/>
            <a:ahLst/>
            <a:cxnLst/>
            <a:rect l="l" t="t" r="r" b="b"/>
            <a:pathLst>
              <a:path w="3599056" h="1612401">
                <a:moveTo>
                  <a:pt x="0" y="0"/>
                </a:moveTo>
                <a:lnTo>
                  <a:pt x="3599056" y="0"/>
                </a:lnTo>
                <a:lnTo>
                  <a:pt x="3599056" y="1612401"/>
                </a:lnTo>
                <a:lnTo>
                  <a:pt x="0" y="16124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02" b="-1051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TextBox 15"/>
          <p:cNvSpPr txBox="1"/>
          <p:nvPr/>
        </p:nvSpPr>
        <p:spPr>
          <a:xfrm>
            <a:off x="802093" y="342900"/>
            <a:ext cx="12783749" cy="104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42"/>
              </a:lnSpc>
              <a:spcBef>
                <a:spcPct val="0"/>
              </a:spcBef>
            </a:pPr>
            <a:r>
              <a:rPr lang="en-US" sz="5173" b="1" u="sng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Proposed Solution – System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188" y="1651933"/>
            <a:ext cx="8530688" cy="568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sz="3270" b="1" u="sng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How Our System Solves These Problems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1501" y="2552700"/>
            <a:ext cx="15139414" cy="54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Live Bus Tracking – Uses driver’s mobile GPS to update real-time locations.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5206" y="6353066"/>
            <a:ext cx="15499707" cy="543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Route Deviation Alerts – Sends notifications if the bus goes off-route.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1412" y="7048500"/>
            <a:ext cx="4241196" cy="543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Dual Interface: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0527" y="7734300"/>
            <a:ext cx="15834360" cy="1145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Student &amp; Faculty Interface – View buses, check routes, chat with drivers, and receive alerts.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2600" y="9048915"/>
            <a:ext cx="16975441" cy="543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Driver Interface – GPS tracking, route management, and communication options.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-8158104" y="1945703"/>
            <a:ext cx="15735219" cy="138813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2859" y="861151"/>
            <a:ext cx="14143741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33"/>
              </a:lnSpc>
            </a:pPr>
            <a:r>
              <a:rPr lang="en-US" sz="8030" b="1" u="sng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Advantages of Our System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9329555" y="-681248"/>
            <a:ext cx="9743013" cy="1709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14362312" y="7665310"/>
            <a:ext cx="5793977" cy="58954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1601" y="3612518"/>
            <a:ext cx="16493986" cy="6290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0"/>
              </a:lnSpc>
              <a:spcBef>
                <a:spcPct val="0"/>
              </a:spcBef>
            </a:pPr>
            <a:r>
              <a:rPr lang="en-US" sz="3447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✅ Cost-Effective – Uses existing mobile GPS, eliminating extra hardware costs. </a:t>
            </a:r>
          </a:p>
          <a:p>
            <a:pPr>
              <a:lnSpc>
                <a:spcPts val="5300"/>
              </a:lnSpc>
              <a:spcBef>
                <a:spcPct val="0"/>
              </a:spcBef>
            </a:pPr>
            <a:r>
              <a:rPr lang="en-US" sz="3447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✅ Improved Efficiency – Real-time tracking minimizes delays and confusion.</a:t>
            </a:r>
          </a:p>
          <a:p>
            <a:pPr>
              <a:lnSpc>
                <a:spcPts val="5300"/>
              </a:lnSpc>
              <a:spcBef>
                <a:spcPct val="0"/>
              </a:spcBef>
            </a:pPr>
            <a:r>
              <a:rPr lang="en-US" sz="3447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✅ Enhanced Communication – Secure chat feature bridges the gap between users and drivers.</a:t>
            </a:r>
          </a:p>
          <a:p>
            <a:pPr>
              <a:lnSpc>
                <a:spcPts val="5300"/>
              </a:lnSpc>
              <a:spcBef>
                <a:spcPct val="0"/>
              </a:spcBef>
            </a:pPr>
            <a:r>
              <a:rPr lang="en-US" sz="3447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✅ Better Planning – Estimated arrival times help students and faculty manage their schedules.</a:t>
            </a:r>
          </a:p>
          <a:p>
            <a:pPr>
              <a:lnSpc>
                <a:spcPts val="5300"/>
              </a:lnSpc>
              <a:spcBef>
                <a:spcPct val="0"/>
              </a:spcBef>
            </a:pPr>
            <a:r>
              <a:rPr lang="en-US" sz="3447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✅ Increased Safety – Route deviation alerts ensure safer and more reliable travel.</a:t>
            </a:r>
          </a:p>
        </p:txBody>
      </p:sp>
      <p:sp>
        <p:nvSpPr>
          <p:cNvPr id="7" name="Freeform 7"/>
          <p:cNvSpPr/>
          <p:nvPr/>
        </p:nvSpPr>
        <p:spPr>
          <a:xfrm>
            <a:off x="14822616" y="687213"/>
            <a:ext cx="2739609" cy="2094954"/>
          </a:xfrm>
          <a:custGeom>
            <a:avLst/>
            <a:gdLst/>
            <a:ahLst/>
            <a:cxnLst/>
            <a:rect l="l" t="t" r="r" b="b"/>
            <a:pathLst>
              <a:path w="3884091" h="2749413">
                <a:moveTo>
                  <a:pt x="0" y="0"/>
                </a:moveTo>
                <a:lnTo>
                  <a:pt x="3884090" y="0"/>
                </a:lnTo>
                <a:lnTo>
                  <a:pt x="3884090" y="2749412"/>
                </a:lnTo>
                <a:lnTo>
                  <a:pt x="0" y="2749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5092" y="2705100"/>
            <a:ext cx="6530108" cy="543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u="sng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Why Our System Stands Out 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445487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5741980" y="0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680937" y="6486095"/>
            <a:ext cx="5793977" cy="58954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33400" y="302148"/>
            <a:ext cx="9743012" cy="748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92"/>
              </a:lnSpc>
              <a:spcBef>
                <a:spcPct val="0"/>
              </a:spcBef>
            </a:pPr>
            <a:r>
              <a:rPr lang="en-US" sz="4423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Business Architecture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1969-4A63-485C-BF9D-230866E8D2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90" y="1169087"/>
            <a:ext cx="15701510" cy="86988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555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914400" y="786380"/>
            <a:ext cx="11422918" cy="8714240"/>
          </a:xfrm>
          <a:custGeom>
            <a:avLst/>
            <a:gdLst/>
            <a:ahLst/>
            <a:cxnLst/>
            <a:rect l="l" t="t" r="r" b="b"/>
            <a:pathLst>
              <a:path w="13482445" h="9808479">
                <a:moveTo>
                  <a:pt x="0" y="0"/>
                </a:moveTo>
                <a:lnTo>
                  <a:pt x="13482446" y="0"/>
                </a:lnTo>
                <a:lnTo>
                  <a:pt x="13482446" y="9808480"/>
                </a:lnTo>
                <a:lnTo>
                  <a:pt x="0" y="9808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5859" y="3009900"/>
            <a:ext cx="4088433" cy="3510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78"/>
              </a:lnSpc>
              <a:spcBef>
                <a:spcPct val="0"/>
              </a:spcBef>
            </a:pPr>
            <a:r>
              <a:rPr lang="en-US" sz="10055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Tech </a:t>
            </a:r>
          </a:p>
          <a:p>
            <a:pPr algn="ctr">
              <a:lnSpc>
                <a:spcPts val="14078"/>
              </a:lnSpc>
              <a:spcBef>
                <a:spcPct val="0"/>
              </a:spcBef>
            </a:pPr>
            <a:r>
              <a:rPr lang="en-US" sz="10055" b="1" u="sng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Stack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735</Words>
  <Application>Microsoft Office PowerPoint</Application>
  <PresentationFormat>Custom</PresentationFormat>
  <Paragraphs>104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Agrandir Bold Italics</vt:lpstr>
      <vt:lpstr>Agrandir</vt:lpstr>
      <vt:lpstr>Calibri</vt:lpstr>
      <vt:lpstr>Agrandir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ANTINODE</dc:title>
  <dc:creator>D.Y.Monish 204</dc:creator>
  <cp:lastModifiedBy>D.Y.Monish 204</cp:lastModifiedBy>
  <cp:revision>8</cp:revision>
  <dcterms:created xsi:type="dcterms:W3CDTF">2006-08-16T00:00:00Z</dcterms:created>
  <dcterms:modified xsi:type="dcterms:W3CDTF">2025-04-27T18:31:53Z</dcterms:modified>
  <dc:identifier>DAGi2ef6xIc</dc:identifier>
</cp:coreProperties>
</file>